
<file path=[Content_Types].xml><?xml version="1.0" encoding="utf-8"?>
<Types xmlns="http://schemas.openxmlformats.org/package/2006/content-types">
  <Default Extension="png&amp;ehk=07jXW6isOfv" ContentType="image/png"/>
  <Default Extension="gif&amp;ehk=" ContentType="image/gif"/>
  <Default Extension="jpg&amp;ehk=sxNM7xXUJr5wR7zbiRp" ContentType="image/jpeg"/>
  <Default Extension="jpeg" ContentType="image/jpeg"/>
  <Default Extension="png&amp;ehk=6zc3JR" ContentType="image/png"/>
  <Default Extension="jpg&amp;ehk=qDRICwGzi7oF3UoHpIhXTQ&amp;pid=OfficeInsert" ContentType="image/jpeg"/>
  <Default Extension="com" ContentType="image/gif"/>
  <Default Extension="rels" ContentType="application/vnd.openxmlformats-package.relationships+xml"/>
  <Default Extension="xml" ContentType="application/xml"/>
  <Default Extension="jpg&amp;ehk=BGEpT1MeECrNt7dlIJQyeA&amp;pid=OfficeInsert" ContentType="image/jpeg"/>
  <Default Extension="jpg&amp;ehk=okn9aZ9j" ContentType="image/jpeg"/>
  <Default Extension="jpg&amp;ehk=FL9eKYDED8TMrNOurok" ContentType="image/jpeg"/>
  <Default Extension="jpg&amp;ehk=87TiY5JOipAld31G1" ContentType="image/jpeg"/>
  <Default Extension="png&amp;ehk=qk8nYpjhUzaVFRp9yX" ContentType="image/png"/>
  <Default Extension="png&amp;ehk=obBIcZ" ContentType="image/png"/>
  <Default Extension="gif&amp;ehk=tusNBV" ContentType="image/gif"/>
  <Default Extension="jpg&amp;ehk=2OLHePqUBoQBQHe8Av8MQw&amp;pid=OfficeInsert" ContentType="image/jpeg"/>
  <Default Extension="jpg&amp;ehk=SVbNuHkQz6kkOrCakuEawg&amp;pid=OfficeInsert" ContentType="image/jpeg"/>
  <Default Extension="jpg&amp;ehk=I4SDVxEjwzXVCF6XydztlQ&amp;pid=OfficeInsert" ContentType="image/jpeg"/>
  <Default Extension="jpg&amp;ehk=saxwtxS9crcWRElVcm9" ContentType="image/jpeg"/>
  <Default Extension="gif&amp;ehk=lQ8xowib09BYYBGa" ContentType="image/gif"/>
  <Default Extension="jpg" ContentType="image/jpeg"/>
  <Default Extension="jpg&amp;ehk=L5nO5JjdtMwjR6wZlQ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&amp;ehk=obBIcZ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&amp;ehk=tusNB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okn9aZ9j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FL9eKYDED8TMrNOurok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&amp;ehk=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2OLHePqUBoQBQHe8Av8MQw&amp;pid=OfficeInsert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ich-chemistry.wikispaces.com/connolly.courto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Tidal_range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&amp;ehk=SVbNuHkQz6kkOrCakuEawg&amp;pid=OfficeInsert"/><Relationship Id="rId7" Type="http://schemas.openxmlformats.org/officeDocument/2006/relationships/image" Target="../media/image21.jpg&amp;ehk=saxwtxS9crcWRElVcm9"/><Relationship Id="rId2" Type="http://schemas.openxmlformats.org/officeDocument/2006/relationships/image" Target="../media/image16.jpg&amp;ehk=sxNM7xXUJr5wR7zbiR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&amp;ehk=I4SDVxEjwzXVCF6XydztlQ&amp;pid=OfficeInsert"/><Relationship Id="rId5" Type="http://schemas.openxmlformats.org/officeDocument/2006/relationships/image" Target="../media/image19.jpg&amp;ehk=87TiY5JOipAld31G1"/><Relationship Id="rId4" Type="http://schemas.openxmlformats.org/officeDocument/2006/relationships/image" Target="../media/image18.png&amp;ehk=07jXW6isOf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L5nO5JjdtMwjR6wZlQ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BGEpT1MeECrNt7dlIJQyeA&amp;pid=OfficeInsert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&amp;ehk=qk8nYpjhUzaVFRp9y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&amp;ehk=6zc3JR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qDRICwGzi7oF3UoHpIhXTQ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&amp;ehk=lQ8xowib09BYYBGa"/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39151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694" y="609600"/>
            <a:ext cx="9905998" cy="1905000"/>
          </a:xfrm>
        </p:spPr>
        <p:txBody>
          <a:bodyPr/>
          <a:lstStyle/>
          <a:p>
            <a:r>
              <a:rPr lang="en-US" b="1" dirty="0">
                <a:effectLst/>
              </a:rPr>
              <a:t>Solar - </a:t>
            </a:r>
            <a:r>
              <a:rPr lang="en-US" dirty="0">
                <a:effectLst/>
              </a:rPr>
              <a:t>sun heats the atmosphere/area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694" y="2666998"/>
            <a:ext cx="11770821" cy="404968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Does not pollute</a:t>
            </a:r>
          </a:p>
          <a:p>
            <a:r>
              <a:rPr lang="en-US" sz="2800" dirty="0">
                <a:effectLst/>
              </a:rPr>
              <a:t>Requires sunshine - doesn’t work @ night or on cloudy days</a:t>
            </a:r>
          </a:p>
          <a:p>
            <a:r>
              <a:rPr lang="en-US" sz="2800" dirty="0">
                <a:effectLst/>
              </a:rPr>
              <a:t>Expensive solar panels provide electricity</a:t>
            </a:r>
          </a:p>
          <a:p>
            <a:r>
              <a:rPr lang="en-US" sz="2800" dirty="0">
                <a:effectLst/>
              </a:rPr>
              <a:t>Passive solar heating: Heats up the inside of cars in parking lots &amp; through windows = free heat </a:t>
            </a:r>
            <a:r>
              <a:rPr lang="en-US" sz="2800" dirty="0">
                <a:effectLst/>
                <a:sym typeface="Wingdings" panose="05000000000000000000" pitchFamily="2" charset="2"/>
              </a:rPr>
              <a:t>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Mr. Stevenson's 7th grade Electricity - 7B &lt;strong&gt;Solar Power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964" y="105887"/>
            <a:ext cx="3164776" cy="2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293716"/>
            <a:ext cx="9905998" cy="1905000"/>
          </a:xfrm>
        </p:spPr>
        <p:txBody>
          <a:bodyPr/>
          <a:lstStyle/>
          <a:p>
            <a:r>
              <a:rPr lang="en-US" b="1" dirty="0">
                <a:effectLst/>
              </a:rPr>
              <a:t>Wind - </a:t>
            </a:r>
            <a:r>
              <a:rPr lang="en-US" dirty="0">
                <a:effectLst/>
              </a:rPr>
              <a:t>wind mills/wind farms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666999"/>
            <a:ext cx="11770822" cy="379199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No pollution</a:t>
            </a:r>
          </a:p>
          <a:p>
            <a:r>
              <a:rPr lang="en-US" sz="2800" dirty="0">
                <a:effectLst/>
              </a:rPr>
              <a:t>Requires strong and steady winds</a:t>
            </a:r>
          </a:p>
          <a:p>
            <a:r>
              <a:rPr lang="en-US" sz="2800" dirty="0">
                <a:effectLst/>
              </a:rPr>
              <a:t>Uses noisy generators</a:t>
            </a:r>
          </a:p>
          <a:p>
            <a:r>
              <a:rPr lang="en-US" sz="2800" dirty="0">
                <a:effectLst/>
              </a:rPr>
              <a:t>Fastest-growing energy source in the WORLD to generate electricity</a:t>
            </a:r>
          </a:p>
          <a:p>
            <a:endParaRPr lang="en-US" dirty="0"/>
          </a:p>
        </p:txBody>
      </p:sp>
      <p:pic>
        <p:nvPicPr>
          <p:cNvPr id="4" name="Picture 3" descr="... &lt;strong&gt;energy&lt;/strong&gt; works and how they can improve/increase &lt;strong&gt;energy&lt;/strong&gt; production 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2" y="1362595"/>
            <a:ext cx="4939319" cy="33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1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3" y="155516"/>
            <a:ext cx="6822179" cy="1905000"/>
          </a:xfrm>
        </p:spPr>
        <p:txBody>
          <a:bodyPr/>
          <a:lstStyle/>
          <a:p>
            <a:r>
              <a:rPr lang="en-US" b="1" dirty="0">
                <a:effectLst/>
              </a:rPr>
              <a:t>Hydroelectric - </a:t>
            </a:r>
            <a:r>
              <a:rPr lang="en-US" dirty="0">
                <a:effectLst/>
              </a:rPr>
              <a:t>power plants @ dams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2666998"/>
            <a:ext cx="11587941" cy="39582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No pollution</a:t>
            </a:r>
          </a:p>
          <a:p>
            <a:r>
              <a:rPr lang="en-US" sz="2800" dirty="0">
                <a:effectLst/>
              </a:rPr>
              <a:t>Dams can cause harm to the natural environment</a:t>
            </a:r>
          </a:p>
          <a:p>
            <a:r>
              <a:rPr lang="en-US" sz="2800" dirty="0">
                <a:effectLst/>
              </a:rPr>
              <a:t>requires HUGE flowing water source (not little creeks/streams)</a:t>
            </a:r>
          </a:p>
          <a:p>
            <a:r>
              <a:rPr lang="en-US" sz="2800" dirty="0">
                <a:effectLst/>
              </a:rPr>
              <a:t>Most widely-used renewable resource</a:t>
            </a:r>
          </a:p>
          <a:p>
            <a:r>
              <a:rPr lang="en-US" sz="2800" dirty="0">
                <a:effectLst/>
              </a:rPr>
              <a:t>Used to generate electricity for homes &amp; buildings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external image &lt;strong&gt;Hydroelectric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16" y="348442"/>
            <a:ext cx="4711409" cy="3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149"/>
            <a:ext cx="9905998" cy="1252451"/>
          </a:xfrm>
        </p:spPr>
        <p:txBody>
          <a:bodyPr/>
          <a:lstStyle/>
          <a:p>
            <a:r>
              <a:rPr lang="en-US" b="1" dirty="0">
                <a:effectLst/>
              </a:rPr>
              <a:t>Geothermal - </a:t>
            </a:r>
            <a:r>
              <a:rPr lang="en-US" dirty="0">
                <a:effectLst/>
              </a:rPr>
              <a:t>heat from within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666999"/>
            <a:ext cx="11396749" cy="387511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</a:p>
          <a:p>
            <a:r>
              <a:rPr lang="en-US" sz="2800" dirty="0">
                <a:effectLst/>
              </a:rPr>
              <a:t>No pollution</a:t>
            </a:r>
          </a:p>
          <a:p>
            <a:r>
              <a:rPr lang="en-US" sz="2800" dirty="0">
                <a:effectLst/>
              </a:rPr>
              <a:t>Limited availability (it’s not easy to get to everywhere)</a:t>
            </a:r>
          </a:p>
          <a:p>
            <a:r>
              <a:rPr lang="en-US" sz="2800" dirty="0">
                <a:effectLst/>
              </a:rPr>
              <a:t>Deep drilling can be EXPENSIVE</a:t>
            </a:r>
          </a:p>
          <a:p>
            <a:r>
              <a:rPr lang="en-US" sz="2800" dirty="0">
                <a:effectLst/>
              </a:rPr>
              <a:t>In Iceland, most homes are heated with geothermal energy</a:t>
            </a:r>
          </a:p>
          <a:p>
            <a:endParaRPr lang="en-US" dirty="0"/>
          </a:p>
        </p:txBody>
      </p:sp>
      <p:pic>
        <p:nvPicPr>
          <p:cNvPr id="5" name="Picture 4" descr="&lt;strong&gt;geothermal energy&lt;/strong&gt; plant in Reykjavic, Icelan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5" y="1091305"/>
            <a:ext cx="4637550" cy="29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Biomass - </a:t>
            </a:r>
            <a:r>
              <a:rPr lang="en-US" dirty="0">
                <a:effectLst/>
              </a:rPr>
              <a:t>Biofuels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636" y="1945179"/>
            <a:ext cx="11388437" cy="4588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</a:p>
          <a:p>
            <a:r>
              <a:rPr lang="en-US" sz="2800" dirty="0">
                <a:effectLst/>
              </a:rPr>
              <a:t>carbon neutral – doesn’t produce carbon emissions</a:t>
            </a:r>
          </a:p>
          <a:p>
            <a:r>
              <a:rPr lang="en-US" sz="2800" dirty="0">
                <a:effectLst/>
              </a:rPr>
              <a:t>Can be made into other fuels</a:t>
            </a:r>
          </a:p>
          <a:p>
            <a:r>
              <a:rPr lang="en-US" sz="2800" dirty="0">
                <a:effectLst/>
              </a:rPr>
              <a:t>Can be made from wood, sugar cane, corn, and other crops &amp; garbage</a:t>
            </a:r>
          </a:p>
          <a:p>
            <a:r>
              <a:rPr lang="en-US" sz="2800" dirty="0">
                <a:effectLst/>
              </a:rPr>
              <a:t>Used to fuel cars</a:t>
            </a:r>
          </a:p>
          <a:p>
            <a:r>
              <a:rPr lang="en-US" sz="2800" dirty="0">
                <a:effectLst/>
              </a:rPr>
              <a:t>Produces methane gas when it decomposes (this gas traps heat in earth’s atmosphere, so too much is not a good thing)</a:t>
            </a:r>
            <a:endParaRPr lang="en-US" sz="2800" dirty="0"/>
          </a:p>
        </p:txBody>
      </p:sp>
      <p:pic>
        <p:nvPicPr>
          <p:cNvPr id="7" name="Picture 6" descr="&lt;strong&gt;biomass&lt;/strong&gt; is organic material made from plants and animals &lt;strong&gt;biomass&lt;/strong&gt; i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022" y="191711"/>
            <a:ext cx="3417051" cy="25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1" y="526473"/>
            <a:ext cx="6136729" cy="1905000"/>
          </a:xfrm>
        </p:spPr>
        <p:txBody>
          <a:bodyPr/>
          <a:lstStyle/>
          <a:p>
            <a:r>
              <a:rPr lang="en-US" b="1" dirty="0">
                <a:effectLst/>
              </a:rPr>
              <a:t>Hydrogen - </a:t>
            </a:r>
            <a:r>
              <a:rPr lang="en-US" dirty="0">
                <a:effectLst/>
              </a:rPr>
              <a:t>uses fuel cell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79" y="2202873"/>
            <a:ext cx="11297201" cy="435586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Burn cleanly</a:t>
            </a:r>
          </a:p>
          <a:p>
            <a:r>
              <a:rPr lang="en-US" sz="2800" dirty="0">
                <a:effectLst/>
              </a:rPr>
              <a:t>No pollution</a:t>
            </a:r>
          </a:p>
          <a:p>
            <a:r>
              <a:rPr lang="en-US" sz="2800" dirty="0">
                <a:effectLst/>
              </a:rPr>
              <a:t>Possible new method to fuel cars</a:t>
            </a:r>
          </a:p>
          <a:p>
            <a:r>
              <a:rPr lang="en-US" sz="2800" dirty="0">
                <a:effectLst/>
              </a:rPr>
              <a:t>Inefficient right now: Takes more energy to burn the hydrogen than it will produce when its burned</a:t>
            </a:r>
          </a:p>
          <a:p>
            <a:endParaRPr lang="en-US" dirty="0"/>
          </a:p>
        </p:txBody>
      </p:sp>
      <p:pic>
        <p:nvPicPr>
          <p:cNvPr id="4" name="Picture 3" descr="types of &lt;strong&gt;fuel&lt;/strong&gt; &lt;strong&gt;cell&lt;/strong&gt; technology : Proton-exchange-membrane &lt;strong&gt;fuel&lt;/strong&gt; &lt;strong&gt;cells&lt;/strong&gt;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08" y="387350"/>
            <a:ext cx="5446568" cy="36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1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D8ED-F252-4C48-A4AF-33483CCA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241300"/>
            <a:ext cx="1601787" cy="889000"/>
          </a:xfrm>
        </p:spPr>
        <p:txBody>
          <a:bodyPr/>
          <a:lstStyle/>
          <a:p>
            <a:r>
              <a:rPr lang="en-US" b="1" dirty="0"/>
              <a:t>Tidal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6F15C-A813-4595-924A-4F5DFAC2F085}"/>
              </a:ext>
            </a:extLst>
          </p:cNvPr>
          <p:cNvSpPr txBox="1"/>
          <p:nvPr/>
        </p:nvSpPr>
        <p:spPr>
          <a:xfrm>
            <a:off x="265113" y="1130300"/>
            <a:ext cx="59832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Renewable</a:t>
            </a:r>
            <a:endParaRPr lang="en-US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Consistent &amp; Predictable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Efficient at low speeds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cost to run for a long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Expensive construction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 distances to the areas needing power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Possible damage from storms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Construction &amp; maintenance challenges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82111-41B8-4FB7-9BAF-5DCDD4DAB02B}"/>
              </a:ext>
            </a:extLst>
          </p:cNvPr>
          <p:cNvSpPr txBox="1"/>
          <p:nvPr/>
        </p:nvSpPr>
        <p:spPr>
          <a:xfrm>
            <a:off x="9461500" y="5473700"/>
            <a:ext cx="2465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Converts the energy from water movement during tides to electricity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B0DCA-9312-4C43-9E68-25D63FAB8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6800" y="2158786"/>
            <a:ext cx="4510087" cy="331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90768-7577-45B8-B81B-C705A4522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77000" y="33851"/>
            <a:ext cx="5715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96" y="218902"/>
            <a:ext cx="9905998" cy="1560022"/>
          </a:xfrm>
        </p:spPr>
        <p:txBody>
          <a:bodyPr/>
          <a:lstStyle/>
          <a:p>
            <a:r>
              <a:rPr lang="en-US" b="1" dirty="0">
                <a:effectLst/>
              </a:rPr>
              <a:t>Energy Conservation</a:t>
            </a:r>
            <a:r>
              <a:rPr lang="en-US" dirty="0">
                <a:effectLst/>
              </a:rPr>
              <a:t> is the practice of using less energy.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2" y="1554480"/>
            <a:ext cx="11363498" cy="4887884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effectLst/>
              </a:rPr>
              <a:t>Examples</a:t>
            </a:r>
            <a:r>
              <a:rPr lang="en-US" sz="3200" dirty="0">
                <a:effectLst/>
              </a:rPr>
              <a:t>: turn off lights when you leave a room, turn off TV (</a:t>
            </a:r>
            <a:r>
              <a:rPr lang="en-US" sz="3200" dirty="0" err="1">
                <a:effectLst/>
              </a:rPr>
              <a:t>etc</a:t>
            </a:r>
            <a:r>
              <a:rPr lang="en-US" sz="3200" dirty="0">
                <a:effectLst/>
              </a:rPr>
              <a:t>) when you’re not watching it, turn your thermostat in your house to 68 in the winter &amp; 78 in the summer to control the temperature, wash laundry in cold water to limit water heater use, carpool to conserve fossil fuels, insulate your house better to keep heat in &amp; cold out (or vice versa), replace incandescent light bulbs with compact fluorescent lamps (the curly ones) or LED, unplug appliances that are not being used…can you think of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8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Carsharing Association Aims to &lt;strong&gt;Reduce&lt;/strong&gt; Car Ownership | TheCityFi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541" y="3349858"/>
            <a:ext cx="4286250" cy="3333750"/>
          </a:xfrm>
          <a:prstGeom prst="rect">
            <a:avLst/>
          </a:prstGeom>
        </p:spPr>
      </p:pic>
      <p:pic>
        <p:nvPicPr>
          <p:cNvPr id="5" name="Picture 4" descr="&lt;strong&gt;Light Bulb&lt;/strong&gt; Vec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7" y="276779"/>
            <a:ext cx="2548202" cy="2790002"/>
          </a:xfrm>
          <a:prstGeom prst="rect">
            <a:avLst/>
          </a:prstGeom>
        </p:spPr>
      </p:pic>
      <p:pic>
        <p:nvPicPr>
          <p:cNvPr id="6" name="Picture 5" descr="&lt;strong&gt;light bulb&lt;/strong&gt; - color variation 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147" y="27123"/>
            <a:ext cx="2196852" cy="2921813"/>
          </a:xfrm>
          <a:prstGeom prst="rect">
            <a:avLst/>
          </a:prstGeom>
        </p:spPr>
      </p:pic>
      <p:pic>
        <p:nvPicPr>
          <p:cNvPr id="7" name="Picture 6" descr="Előzmény: Törölt nick (5399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056" y="394624"/>
            <a:ext cx="2324424" cy="2554312"/>
          </a:xfrm>
          <a:prstGeom prst="rect">
            <a:avLst/>
          </a:prstGeom>
        </p:spPr>
      </p:pic>
      <p:pic>
        <p:nvPicPr>
          <p:cNvPr id="8" name="Picture 7" descr="Disminuya el uso del Aire Acondicionad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113" y="293689"/>
            <a:ext cx="2655247" cy="2655247"/>
          </a:xfrm>
          <a:prstGeom prst="rect">
            <a:avLst/>
          </a:prstGeom>
        </p:spPr>
      </p:pic>
      <p:pic>
        <p:nvPicPr>
          <p:cNvPr id="9" name="Picture 8" descr="http://www.&lt;strong&gt;washing&lt;/strong&gt;-&lt;strong&gt;machine&lt;/strong&gt;-wizard.com/images/washingmachin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3" y="3349858"/>
            <a:ext cx="3305559" cy="3110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6552" y="3694176"/>
            <a:ext cx="2523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Conservation</a:t>
            </a:r>
          </a:p>
          <a:p>
            <a:pPr algn="ctr"/>
            <a:r>
              <a:rPr lang="en-US" sz="2800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304290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55" y="609600"/>
            <a:ext cx="3732416" cy="5467004"/>
          </a:xfrm>
        </p:spPr>
        <p:txBody>
          <a:bodyPr>
            <a:normAutofit/>
          </a:bodyPr>
          <a:lstStyle/>
          <a:p>
            <a:r>
              <a:rPr lang="en-US" dirty="0"/>
              <a:t>Help take care of our planet earth!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Recycle,</a:t>
            </a:r>
            <a:br>
              <a:rPr lang="en-US" dirty="0"/>
            </a:br>
            <a:r>
              <a:rPr lang="en-US" dirty="0"/>
              <a:t>reduce,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pic>
        <p:nvPicPr>
          <p:cNvPr id="3" name="Picture 2" descr="Da vida al planeta: ¡¡RECICLA!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7" y="317588"/>
            <a:ext cx="5918662" cy="60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18655"/>
            <a:ext cx="3640974" cy="1905000"/>
          </a:xfrm>
        </p:spPr>
        <p:txBody>
          <a:bodyPr>
            <a:normAutofit/>
          </a:bodyPr>
          <a:lstStyle/>
          <a:p>
            <a:r>
              <a:rPr lang="en-US" sz="4000" dirty="0"/>
              <a:t>Energy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3" y="2608810"/>
            <a:ext cx="3488776" cy="312420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Produce heat</a:t>
            </a:r>
          </a:p>
          <a:p>
            <a:r>
              <a:rPr lang="en-US" sz="3600" dirty="0"/>
              <a:t>Produce electricity</a:t>
            </a:r>
          </a:p>
          <a:p>
            <a:r>
              <a:rPr lang="en-US" sz="3600" dirty="0"/>
              <a:t>Can be mined, harnessed, used</a:t>
            </a:r>
          </a:p>
        </p:txBody>
      </p:sp>
      <p:pic>
        <p:nvPicPr>
          <p:cNvPr id="4" name="Picture 3" descr="ECHS10thIntersession - &lt;strong&gt;energy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95" y="318655"/>
            <a:ext cx="6287193" cy="6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45" y="202276"/>
            <a:ext cx="11788725" cy="1709651"/>
          </a:xfrm>
        </p:spPr>
        <p:txBody>
          <a:bodyPr/>
          <a:lstStyle/>
          <a:p>
            <a:r>
              <a:rPr lang="en-US" dirty="0"/>
              <a:t>There are different types of </a:t>
            </a:r>
            <a:br>
              <a:rPr lang="en-US" dirty="0"/>
            </a:br>
            <a:r>
              <a:rPr lang="en-US" dirty="0"/>
              <a:t>energy resources: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29281" y="1911927"/>
            <a:ext cx="4588931" cy="576262"/>
          </a:xfrm>
        </p:spPr>
        <p:txBody>
          <a:bodyPr/>
          <a:lstStyle/>
          <a:p>
            <a:r>
              <a:rPr lang="en-US" sz="4000" u="sng" dirty="0"/>
              <a:t>nonrenewable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2465" y="2682153"/>
            <a:ext cx="4995747" cy="3031373"/>
          </a:xfrm>
        </p:spPr>
        <p:txBody>
          <a:bodyPr>
            <a:noAutofit/>
          </a:bodyPr>
          <a:lstStyle/>
          <a:p>
            <a:r>
              <a:rPr lang="en-US" sz="3200" dirty="0"/>
              <a:t>Coal</a:t>
            </a:r>
          </a:p>
          <a:p>
            <a:r>
              <a:rPr lang="en-US" sz="3200" dirty="0"/>
              <a:t>Oil</a:t>
            </a:r>
          </a:p>
          <a:p>
            <a:r>
              <a:rPr lang="en-US" sz="3200" dirty="0"/>
              <a:t>Natural gas</a:t>
            </a:r>
          </a:p>
          <a:p>
            <a:r>
              <a:rPr lang="en-US" sz="3200" dirty="0"/>
              <a:t>nuclear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43130" y="1911927"/>
            <a:ext cx="4604280" cy="576262"/>
          </a:xfrm>
        </p:spPr>
        <p:txBody>
          <a:bodyPr/>
          <a:lstStyle/>
          <a:p>
            <a:r>
              <a:rPr lang="en-US" sz="4000" u="sng" dirty="0"/>
              <a:t>renewable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0612" y="2759826"/>
            <a:ext cx="5891155" cy="3458094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/>
              <a:t>Solar</a:t>
            </a:r>
          </a:p>
          <a:p>
            <a:r>
              <a:rPr lang="en-US" sz="8000" dirty="0"/>
              <a:t>Biomass</a:t>
            </a:r>
          </a:p>
          <a:p>
            <a:r>
              <a:rPr lang="en-US" sz="8000" dirty="0"/>
              <a:t>Hydroelectricity</a:t>
            </a:r>
          </a:p>
          <a:p>
            <a:r>
              <a:rPr lang="en-US" sz="8000" dirty="0"/>
              <a:t>Wind</a:t>
            </a:r>
          </a:p>
          <a:p>
            <a:r>
              <a:rPr lang="en-US" sz="8000" dirty="0"/>
              <a:t>Hydrogen</a:t>
            </a:r>
          </a:p>
          <a:p>
            <a:r>
              <a:rPr lang="en-US" sz="8000" dirty="0"/>
              <a:t>geothermal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2706" y="1620458"/>
            <a:ext cx="8686800" cy="1468800"/>
          </a:xfrm>
        </p:spPr>
        <p:txBody>
          <a:bodyPr>
            <a:normAutofit/>
          </a:bodyPr>
          <a:lstStyle/>
          <a:p>
            <a:r>
              <a:rPr lang="en-US" sz="5400" dirty="0"/>
              <a:t>nonrenewable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8634" y="3615396"/>
            <a:ext cx="10213143" cy="2700997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When its used, its gone</a:t>
            </a:r>
          </a:p>
          <a:p>
            <a:endParaRPr lang="en-US" sz="4400" dirty="0"/>
          </a:p>
          <a:p>
            <a:r>
              <a:rPr lang="en-US" sz="4400" dirty="0"/>
              <a:t>A new supply is not possible in a reasonable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58644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3348" y="193963"/>
            <a:ext cx="9905998" cy="1905000"/>
          </a:xfrm>
        </p:spPr>
        <p:txBody>
          <a:bodyPr/>
          <a:lstStyle/>
          <a:p>
            <a:r>
              <a:rPr lang="en-US" dirty="0"/>
              <a:t>Coal – solid fossil fuel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7695" y="2601883"/>
            <a:ext cx="11654443" cy="35633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>
                <a:effectLst/>
              </a:rPr>
              <a:t>Nonrenewable</a:t>
            </a:r>
            <a:endParaRPr lang="en-US" sz="3000" dirty="0"/>
          </a:p>
          <a:p>
            <a:r>
              <a:rPr lang="en-US" sz="3000" dirty="0">
                <a:effectLst/>
              </a:rPr>
              <a:t>Easy to transport (move from place to place)</a:t>
            </a:r>
          </a:p>
          <a:p>
            <a:r>
              <a:rPr lang="en-US" sz="3000" dirty="0">
                <a:effectLst/>
              </a:rPr>
              <a:t>burns easily</a:t>
            </a:r>
          </a:p>
          <a:p>
            <a:r>
              <a:rPr lang="en-US" sz="3000" dirty="0">
                <a:effectLst/>
              </a:rPr>
              <a:t>Used by factories &amp; electricity is generated for homes (like @ Plant Bowen)</a:t>
            </a:r>
          </a:p>
          <a:p>
            <a:r>
              <a:rPr lang="en-US" sz="3000" dirty="0">
                <a:effectLst/>
              </a:rPr>
              <a:t>Pollutes the air when burned which adds to the greenhouse effect due to the excessive CO2 </a:t>
            </a:r>
          </a:p>
          <a:p>
            <a:r>
              <a:rPr lang="en-US" sz="3000" dirty="0">
                <a:effectLst/>
              </a:rPr>
              <a:t>Solid fossil fuel from the remains of dead swamp plants</a:t>
            </a:r>
          </a:p>
          <a:p>
            <a:endParaRPr lang="en-US" dirty="0"/>
          </a:p>
        </p:txBody>
      </p:sp>
      <p:pic>
        <p:nvPicPr>
          <p:cNvPr id="10" name="Picture 9" descr="carolinehillenergy - Energy Transform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831" y="257691"/>
            <a:ext cx="2788926" cy="32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65" y="480514"/>
            <a:ext cx="9905998" cy="190500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Oil - </a:t>
            </a:r>
            <a:r>
              <a:rPr lang="en-US" dirty="0">
                <a:effectLst/>
              </a:rPr>
              <a:t>liquid fossil fuel form of Petroleum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4" y="2152997"/>
            <a:ext cx="11696007" cy="432261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Nonrenewable</a:t>
            </a:r>
            <a:endParaRPr lang="en-US" sz="2800" dirty="0"/>
          </a:p>
          <a:p>
            <a:r>
              <a:rPr lang="en-US" sz="2800" dirty="0"/>
              <a:t>Produces large amounts of energy</a:t>
            </a:r>
          </a:p>
          <a:p>
            <a:r>
              <a:rPr lang="en-US" sz="2800" dirty="0">
                <a:effectLst/>
              </a:rPr>
              <a:t>Pollutes the air, adds to greenhouse effect due to excessive CO2</a:t>
            </a:r>
          </a:p>
          <a:p>
            <a:r>
              <a:rPr lang="en-US" sz="2800" dirty="0">
                <a:effectLst/>
              </a:rPr>
              <a:t>oil spills are a huge environmental issue</a:t>
            </a:r>
          </a:p>
          <a:p>
            <a:r>
              <a:rPr lang="en-US" sz="2800" dirty="0"/>
              <a:t> </a:t>
            </a:r>
            <a:r>
              <a:rPr lang="en-US" sz="2800" dirty="0">
                <a:effectLst/>
              </a:rPr>
              <a:t>U.S. uses about 1/3 of ALL oil produced in the world, but we only have 3% of Earth’s oil supply in our country = expensive import when we need it, gas for cars comes from refined oil </a:t>
            </a:r>
          </a:p>
          <a:p>
            <a:endParaRPr lang="en-US" dirty="0"/>
          </a:p>
        </p:txBody>
      </p:sp>
      <p:pic>
        <p:nvPicPr>
          <p:cNvPr id="8" name="Picture 7" descr="File:&lt;strong&gt;Oil well&lt;/strong&gt; icon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10" y="684869"/>
            <a:ext cx="2291309" cy="22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1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68" y="302722"/>
            <a:ext cx="9905998" cy="1905000"/>
          </a:xfrm>
        </p:spPr>
        <p:txBody>
          <a:bodyPr/>
          <a:lstStyle/>
          <a:p>
            <a:r>
              <a:rPr lang="en-US" b="1" dirty="0">
                <a:effectLst/>
              </a:rPr>
              <a:t>Natural Gas - </a:t>
            </a:r>
            <a:r>
              <a:rPr lang="en-US" dirty="0">
                <a:effectLst/>
              </a:rPr>
              <a:t>gas fossil fuel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21477"/>
            <a:ext cx="11571316" cy="5137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Nonrenewable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Used to heat homes &amp; cook(blue flames on the stove top)</a:t>
            </a:r>
          </a:p>
          <a:p>
            <a:r>
              <a:rPr lang="en-US" sz="2800" dirty="0">
                <a:effectLst/>
              </a:rPr>
              <a:t>Burns a little cleaner than the other fossil fuels</a:t>
            </a:r>
          </a:p>
          <a:p>
            <a:r>
              <a:rPr lang="en-US" sz="2800" dirty="0">
                <a:effectLst/>
              </a:rPr>
              <a:t>Efficient energy source</a:t>
            </a:r>
          </a:p>
          <a:p>
            <a:r>
              <a:rPr lang="en-US" sz="2800" dirty="0">
                <a:effectLst/>
              </a:rPr>
              <a:t>Made of methane (a greenhouse gas) </a:t>
            </a:r>
          </a:p>
          <a:p>
            <a:r>
              <a:rPr lang="en-US" sz="2800" dirty="0">
                <a:effectLst/>
              </a:rPr>
              <a:t>can leak into the atmosphere &amp; cause explosions</a:t>
            </a:r>
          </a:p>
          <a:p>
            <a:r>
              <a:rPr lang="en-US" sz="2800" dirty="0">
                <a:effectLst/>
              </a:rPr>
              <a:t>It is colorless, odorless &amp; tasteless, so a chemical is added so it can be detected</a:t>
            </a:r>
          </a:p>
          <a:p>
            <a:r>
              <a:rPr lang="en-US" sz="2800" dirty="0">
                <a:effectLst/>
              </a:rPr>
              <a:t>Forms where coal &amp; oil form</a:t>
            </a:r>
          </a:p>
          <a:p>
            <a:endParaRPr lang="en-US" dirty="0"/>
          </a:p>
        </p:txBody>
      </p:sp>
      <p:pic>
        <p:nvPicPr>
          <p:cNvPr id="4" name="Picture 3" descr="&lt;strong&gt;Gas&lt;/strong&gt; &lt;strong&gt;natural&lt;/strong&gt; en Noruega a partir de residuos orgánicos - Clima, Medi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03" y="1836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1" y="218902"/>
            <a:ext cx="9426429" cy="1451956"/>
          </a:xfrm>
        </p:spPr>
        <p:txBody>
          <a:bodyPr/>
          <a:lstStyle/>
          <a:p>
            <a:r>
              <a:rPr lang="en-US" b="1" dirty="0">
                <a:effectLst/>
              </a:rPr>
              <a:t>Nuclear - </a:t>
            </a:r>
            <a:r>
              <a:rPr lang="en-US" dirty="0">
                <a:effectLst/>
              </a:rPr>
              <a:t>Atomic Energy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4" y="2510443"/>
            <a:ext cx="11446625" cy="399010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Nonrenewable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Produces huge amounts of energy</a:t>
            </a:r>
          </a:p>
          <a:p>
            <a:r>
              <a:rPr lang="en-US" sz="2800" dirty="0">
                <a:effectLst/>
              </a:rPr>
              <a:t>Produces radioactive wastes (toxic when something goes wrong!) </a:t>
            </a:r>
          </a:p>
          <a:p>
            <a:r>
              <a:rPr lang="en-US" sz="2800" dirty="0">
                <a:effectLst/>
              </a:rPr>
              <a:t>Requires mining of Uranium, which is dangerous</a:t>
            </a:r>
          </a:p>
          <a:p>
            <a:r>
              <a:rPr lang="en-US" sz="2800" dirty="0">
                <a:effectLst/>
              </a:rPr>
              <a:t>Chernobyl reactor meltdown caused environmental harm &amp; dangers that are still a problem today</a:t>
            </a:r>
          </a:p>
          <a:p>
            <a:endParaRPr lang="en-US" dirty="0"/>
          </a:p>
        </p:txBody>
      </p:sp>
      <p:pic>
        <p:nvPicPr>
          <p:cNvPr id="4" name="Picture 3" descr="원자력발전소에서 배관 전문 현장감독으로 수십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23" y="218902"/>
            <a:ext cx="3726888" cy="2780608"/>
          </a:xfrm>
          <a:prstGeom prst="rect">
            <a:avLst/>
          </a:prstGeom>
        </p:spPr>
      </p:pic>
      <p:pic>
        <p:nvPicPr>
          <p:cNvPr id="5" name="Picture 4" descr="last week we interviewed mary olsen of &lt;strong&gt;nuclear&lt;/strong&gt; information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5" y="218777"/>
            <a:ext cx="1307003" cy="13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638" y="1346219"/>
            <a:ext cx="8686800" cy="1468800"/>
          </a:xfrm>
        </p:spPr>
        <p:txBody>
          <a:bodyPr>
            <a:normAutofit/>
          </a:bodyPr>
          <a:lstStyle/>
          <a:p>
            <a:r>
              <a:rPr lang="en-US" sz="5400" dirty="0"/>
              <a:t>renewable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19824" y="3182582"/>
            <a:ext cx="8855614" cy="3204150"/>
          </a:xfrm>
        </p:spPr>
        <p:txBody>
          <a:bodyPr>
            <a:normAutofit/>
          </a:bodyPr>
          <a:lstStyle/>
          <a:p>
            <a:r>
              <a:rPr lang="en-US" sz="4000" dirty="0"/>
              <a:t>New supply is  easily accessible</a:t>
            </a:r>
          </a:p>
          <a:p>
            <a:endParaRPr lang="en-US" sz="4000" dirty="0"/>
          </a:p>
          <a:p>
            <a:r>
              <a:rPr lang="en-US" sz="4000" dirty="0"/>
              <a:t>Always there &amp; never runs out</a:t>
            </a:r>
          </a:p>
        </p:txBody>
      </p:sp>
    </p:spTree>
    <p:extLst>
      <p:ext uri="{BB962C8B-B14F-4D97-AF65-F5344CB8AC3E}">
        <p14:creationId xmlns:p14="http://schemas.microsoft.com/office/powerpoint/2010/main" val="2669699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95</TotalTime>
  <Words>732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Mesh</vt:lpstr>
      <vt:lpstr>Energy resources</vt:lpstr>
      <vt:lpstr>Energy resources</vt:lpstr>
      <vt:lpstr>There are different types of  energy resources:</vt:lpstr>
      <vt:lpstr>nonrenewable</vt:lpstr>
      <vt:lpstr>Coal – solid fossil fuel</vt:lpstr>
      <vt:lpstr>Oil - liquid fossil fuel form of Petroleum </vt:lpstr>
      <vt:lpstr>Natural Gas - gas fossil fuel </vt:lpstr>
      <vt:lpstr>Nuclear - Atomic Energy </vt:lpstr>
      <vt:lpstr>renewable</vt:lpstr>
      <vt:lpstr>Solar - sun heats the atmosphere/area </vt:lpstr>
      <vt:lpstr>Wind - wind mills/wind farms </vt:lpstr>
      <vt:lpstr>Hydroelectric - power plants @ dams </vt:lpstr>
      <vt:lpstr>Geothermal - heat from within Earth</vt:lpstr>
      <vt:lpstr>Biomass - Biofuels </vt:lpstr>
      <vt:lpstr>Hydrogen - uses fuel cell </vt:lpstr>
      <vt:lpstr>Tidal </vt:lpstr>
      <vt:lpstr>Energy Conservation is the practice of using less energy.  </vt:lpstr>
      <vt:lpstr>PowerPoint Presentation</vt:lpstr>
      <vt:lpstr>Help take care of our planet earth!  Recycle, reduce, reuse!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resources</dc:title>
  <dc:creator>Christy</dc:creator>
  <cp:lastModifiedBy>Christy M. Kautz</cp:lastModifiedBy>
  <cp:revision>12</cp:revision>
  <dcterms:created xsi:type="dcterms:W3CDTF">2017-02-05T01:47:44Z</dcterms:created>
  <dcterms:modified xsi:type="dcterms:W3CDTF">2018-04-20T20:15:34Z</dcterms:modified>
</cp:coreProperties>
</file>